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Economica"/>
      <p:regular r:id="rId30"/>
      <p:bold r:id="rId31"/>
      <p:italic r:id="rId32"/>
      <p:boldItalic r:id="rId33"/>
    </p:embeddedFont>
    <p:embeddedFont>
      <p:font typeface="Open Sans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Economica-bold.fntdata"/><Relationship Id="rId30" Type="http://schemas.openxmlformats.org/officeDocument/2006/relationships/font" Target="fonts/Economica-regular.fntdata"/><Relationship Id="rId11" Type="http://schemas.openxmlformats.org/officeDocument/2006/relationships/slide" Target="slides/slide7.xml"/><Relationship Id="rId33" Type="http://schemas.openxmlformats.org/officeDocument/2006/relationships/font" Target="fonts/Economica-boldItalic.fntdata"/><Relationship Id="rId10" Type="http://schemas.openxmlformats.org/officeDocument/2006/relationships/slide" Target="slides/slide6.xml"/><Relationship Id="rId32" Type="http://schemas.openxmlformats.org/officeDocument/2006/relationships/font" Target="fonts/Economica-italic.fntdata"/><Relationship Id="rId13" Type="http://schemas.openxmlformats.org/officeDocument/2006/relationships/slide" Target="slides/slide9.xml"/><Relationship Id="rId35" Type="http://schemas.openxmlformats.org/officeDocument/2006/relationships/font" Target="fonts/OpenSans-bold.fntdata"/><Relationship Id="rId12" Type="http://schemas.openxmlformats.org/officeDocument/2006/relationships/slide" Target="slides/slide8.xml"/><Relationship Id="rId34" Type="http://schemas.openxmlformats.org/officeDocument/2006/relationships/font" Target="fonts/OpenSans-regular.fntdata"/><Relationship Id="rId15" Type="http://schemas.openxmlformats.org/officeDocument/2006/relationships/slide" Target="slides/slide11.xml"/><Relationship Id="rId37" Type="http://schemas.openxmlformats.org/officeDocument/2006/relationships/font" Target="fonts/OpenSans-boldItalic.fntdata"/><Relationship Id="rId14" Type="http://schemas.openxmlformats.org/officeDocument/2006/relationships/slide" Target="slides/slide10.xml"/><Relationship Id="rId36" Type="http://schemas.openxmlformats.org/officeDocument/2006/relationships/font" Target="fonts/OpenSans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4013" y="756700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Shape 11"/>
          <p:cNvSpPr/>
          <p:nvPr/>
        </p:nvSpPr>
        <p:spPr>
          <a:xfrm rot="10800000">
            <a:off x="5318350" y="32667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 flipH="1">
            <a:off x="7595938" y="4602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Shape 17"/>
          <p:cNvSpPr/>
          <p:nvPr/>
        </p:nvSpPr>
        <p:spPr>
          <a:xfrm flipH="1" rot="10800000">
            <a:off x="466425" y="35583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Shape 18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Shape 4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Shape 4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5.jp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3js.org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Analisar Dados /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133" name="Shape 133"/>
          <p:cNvSpPr txBox="1"/>
          <p:nvPr/>
        </p:nvSpPr>
        <p:spPr>
          <a:xfrm>
            <a:off x="311700" y="1308500"/>
            <a:ext cx="8764200" cy="29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Elementos de uma boa visualização: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Simples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Objetiva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Auto-explicativa (nem sempre é possível)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Cores não ofensivas </a:t>
            </a:r>
            <a:r>
              <a:rPr lang="pt-BR"/>
              <a:t>( 8,5% homens e 0,5% mulheres são daltônicos)</a:t>
            </a:r>
            <a:endParaRPr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LEGENDAS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pic>
        <p:nvPicPr>
          <p:cNvPr descr="John_Snow.jpg"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9374"/>
            <a:ext cx="1969224" cy="3191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10-4.jpg"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575" y="1147225"/>
            <a:ext cx="3357675" cy="3825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pic>
        <p:nvPicPr>
          <p:cNvPr descr="John_Snow.jpg"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59374"/>
            <a:ext cx="1969224" cy="31919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g10-4.jpg"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575" y="1147225"/>
            <a:ext cx="3357675" cy="3825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now_map.png"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850" y="1491550"/>
            <a:ext cx="3122145" cy="2969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pic>
        <p:nvPicPr>
          <p:cNvPr descr="snow_map.png" id="154" name="Shape 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8600" y="85450"/>
            <a:ext cx="5113704" cy="486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875" y="984550"/>
            <a:ext cx="4041750" cy="404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354950" y="1218000"/>
            <a:ext cx="81780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Comparação</a:t>
            </a:r>
            <a:r>
              <a:rPr lang="pt-BR" sz="2200"/>
              <a:t>: quando quero comparar dois ou mais valores.</a:t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Relação</a:t>
            </a:r>
            <a:r>
              <a:rPr lang="pt-BR" sz="2200"/>
              <a:t>: quando quero entender a conexão ou correlação entre duas ou mais variáveis.</a:t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Composição</a:t>
            </a:r>
            <a:r>
              <a:rPr lang="pt-BR" sz="2200"/>
              <a:t>: quando quero analisar as partes que formam um todo.</a:t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Distribuição</a:t>
            </a:r>
            <a:r>
              <a:rPr lang="pt-BR" sz="2200"/>
              <a:t>: como uma ou mais variáveis estão distribuídas em relação a uma outra variável (ex: tempo ou espaço).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172" name="Shape 172"/>
          <p:cNvSpPr txBox="1"/>
          <p:nvPr/>
        </p:nvSpPr>
        <p:spPr>
          <a:xfrm>
            <a:off x="354950" y="1218000"/>
            <a:ext cx="81780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Comparação</a:t>
            </a:r>
            <a:r>
              <a:rPr lang="pt-BR" sz="2200"/>
              <a:t>: quando quero comparar duas ou mais variáveis</a:t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397143"/>
            <a:ext cx="8520600" cy="1838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/>
          <p:nvPr/>
        </p:nvSpPr>
        <p:spPr>
          <a:xfrm>
            <a:off x="7108600" y="3907875"/>
            <a:ext cx="1652400" cy="603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354950" y="1218000"/>
            <a:ext cx="81780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Relação</a:t>
            </a:r>
            <a:r>
              <a:rPr lang="pt-BR" sz="2200"/>
              <a:t>: quando quero entender a conexão ou correlação entre duas ou mais variáveis.</a:t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0150" y="2264163"/>
            <a:ext cx="2057400" cy="1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354950" y="1218000"/>
            <a:ext cx="81780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Composição</a:t>
            </a:r>
            <a:r>
              <a:rPr lang="pt-BR" sz="2200"/>
              <a:t>: quando quero analisar as partes que formam um todo.</a:t>
            </a:r>
            <a:endParaRPr sz="2200"/>
          </a:p>
        </p:txBody>
      </p:sp>
      <p:sp>
        <p:nvSpPr>
          <p:cNvPr id="188" name="Shape 188"/>
          <p:cNvSpPr/>
          <p:nvPr/>
        </p:nvSpPr>
        <p:spPr>
          <a:xfrm>
            <a:off x="6854100" y="1921000"/>
            <a:ext cx="2255100" cy="154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Shape 189"/>
          <p:cNvSpPr/>
          <p:nvPr/>
        </p:nvSpPr>
        <p:spPr>
          <a:xfrm>
            <a:off x="7865700" y="2393550"/>
            <a:ext cx="1278300" cy="1545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Shape 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875" y="2216875"/>
            <a:ext cx="84582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/>
          <p:nvPr/>
        </p:nvSpPr>
        <p:spPr>
          <a:xfrm>
            <a:off x="7436125" y="2024650"/>
            <a:ext cx="1637700" cy="1384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8478225" y="3133750"/>
            <a:ext cx="573000" cy="751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198" name="Shape 198"/>
          <p:cNvSpPr txBox="1"/>
          <p:nvPr/>
        </p:nvSpPr>
        <p:spPr>
          <a:xfrm>
            <a:off x="327100" y="1235175"/>
            <a:ext cx="81780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Distribuição</a:t>
            </a:r>
            <a:r>
              <a:rPr lang="pt-BR" sz="2200"/>
              <a:t>: como uma ou mais variáveis estão distribuídas em relação a uma outra variável </a:t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99" name="Shape 199"/>
          <p:cNvSpPr/>
          <p:nvPr/>
        </p:nvSpPr>
        <p:spPr>
          <a:xfrm>
            <a:off x="3994900" y="4746750"/>
            <a:ext cx="8424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8650" y="2111725"/>
            <a:ext cx="1832375" cy="281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2992325" y="2039525"/>
            <a:ext cx="483900" cy="35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3040500" y="4596200"/>
            <a:ext cx="897300" cy="35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Ementa</a:t>
            </a:r>
            <a:endParaRPr/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Framework para análise de dados</a:t>
            </a:r>
            <a:endParaRPr/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/>
              <a:t>Visualização de dados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208" name="Shape 208"/>
          <p:cNvSpPr txBox="1"/>
          <p:nvPr/>
        </p:nvSpPr>
        <p:spPr>
          <a:xfrm>
            <a:off x="354950" y="1218000"/>
            <a:ext cx="8178000" cy="32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Tableau</a:t>
            </a:r>
            <a:endParaRPr b="1" sz="22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https://www.youtube.com/watch?v=6BWPoccQatI</a:t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D3</a:t>
            </a:r>
            <a:endParaRPr b="1" sz="22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uFill>
                  <a:noFill/>
                </a:uFill>
                <a:hlinkClick r:id="rId3"/>
              </a:rPr>
              <a:t>https://d3js.org/</a:t>
            </a:r>
            <a:endParaRPr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pt-BR" sz="2200"/>
              <a:t>Matplotlib</a:t>
            </a:r>
            <a:endParaRPr b="1"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200"/>
              <a:t>	</a:t>
            </a:r>
            <a:r>
              <a:rPr lang="pt-BR" sz="2200">
                <a:solidFill>
                  <a:schemeClr val="dk1"/>
                </a:solidFill>
              </a:rPr>
              <a:t>https://matplotlib.org/gallery.html</a:t>
            </a:r>
            <a:endParaRPr b="1" sz="2200"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45720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09" name="Shape 209"/>
          <p:cNvSpPr/>
          <p:nvPr/>
        </p:nvSpPr>
        <p:spPr>
          <a:xfrm>
            <a:off x="3994900" y="4746750"/>
            <a:ext cx="842400" cy="271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Não jogue um monte de gráficos,</a:t>
            </a:r>
            <a:endParaRPr sz="2400"/>
          </a:p>
          <a:p>
            <a:pPr indent="0" lvl="0" mar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/>
              <a:t>conte uma história.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8075" y="701800"/>
            <a:ext cx="3039050" cy="42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 que não fazer </a:t>
            </a:r>
            <a:r>
              <a:rPr b="1" lang="pt-BR" sz="2400">
                <a:solidFill>
                  <a:srgbClr val="FF0000"/>
                </a:solidFill>
              </a:rPr>
              <a:t>NUNCA</a:t>
            </a:r>
            <a:endParaRPr b="1">
              <a:solidFill>
                <a:srgbClr val="FF0000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mpetition_bioinformatics.jpg"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5450" y="2000675"/>
            <a:ext cx="4624575" cy="263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 que não fazer </a:t>
            </a:r>
            <a:r>
              <a:rPr b="1" lang="pt-BR" sz="2400">
                <a:solidFill>
                  <a:srgbClr val="FF0000"/>
                </a:solidFill>
              </a:rPr>
              <a:t>NUNCA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zipf_visualization_linear.gif"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050" y="1997525"/>
            <a:ext cx="4292351" cy="28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 que não fazer </a:t>
            </a:r>
            <a:r>
              <a:rPr b="1" lang="pt-BR" sz="2400">
                <a:solidFill>
                  <a:srgbClr val="FF0000"/>
                </a:solidFill>
              </a:rPr>
              <a:t>NUNCA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competition_3d_pie_chart.jpg"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4675" y="1781900"/>
            <a:ext cx="4842750" cy="32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 que não fazer </a:t>
            </a:r>
            <a:r>
              <a:rPr b="1" lang="pt-BR" sz="2400">
                <a:solidFill>
                  <a:srgbClr val="FF0000"/>
                </a:solidFill>
              </a:rPr>
              <a:t>NUNCA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graph1genderage_435_260.jp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625" y="1981250"/>
            <a:ext cx="4997425" cy="29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Framework Análise de Dados</a:t>
            </a:r>
            <a:endParaRPr/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500" y="2216000"/>
            <a:ext cx="4368675" cy="2496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352100" y="1319525"/>
            <a:ext cx="7493100" cy="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Caminho certo para tudo dar errado</a:t>
            </a:r>
            <a:endParaRPr sz="2400"/>
          </a:p>
        </p:txBody>
      </p:sp>
      <p:sp>
        <p:nvSpPr>
          <p:cNvPr id="77" name="Shape 77"/>
          <p:cNvSpPr txBox="1"/>
          <p:nvPr/>
        </p:nvSpPr>
        <p:spPr>
          <a:xfrm>
            <a:off x="397200" y="2060100"/>
            <a:ext cx="36894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Pegue o máximo de dados possíveis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Faça muitas visualizações sem nenhum critério, quanto mais visualizações melhor.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Fique esperando que insights apareçam conforme você contempla as visualizações.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Conclua qualquer coisa que agrade seu chefe.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Framework de Análise de Dados</a:t>
            </a: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1014775" y="1438773"/>
            <a:ext cx="1673700" cy="527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DEFINA O PROBLEMA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4" name="Shape 84"/>
          <p:cNvSpPr/>
          <p:nvPr/>
        </p:nvSpPr>
        <p:spPr>
          <a:xfrm>
            <a:off x="2688563" y="2169177"/>
            <a:ext cx="1673700" cy="527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DECOMPONHA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5" name="Shape 85"/>
          <p:cNvSpPr/>
          <p:nvPr/>
        </p:nvSpPr>
        <p:spPr>
          <a:xfrm>
            <a:off x="4362350" y="2902357"/>
            <a:ext cx="1673700" cy="527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AVALIE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6" name="Shape 86"/>
          <p:cNvSpPr/>
          <p:nvPr/>
        </p:nvSpPr>
        <p:spPr>
          <a:xfrm>
            <a:off x="6036138" y="3696047"/>
            <a:ext cx="1673700" cy="5277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DECIDA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" name="Shape 87"/>
          <p:cNvSpPr/>
          <p:nvPr/>
        </p:nvSpPr>
        <p:spPr>
          <a:xfrm rot="5400000">
            <a:off x="2697194" y="1630382"/>
            <a:ext cx="574800" cy="502800"/>
          </a:xfrm>
          <a:prstGeom prst="bentArrow">
            <a:avLst>
              <a:gd fmla="val 25000" name="adj1"/>
              <a:gd fmla="val 23975" name="adj2"/>
              <a:gd fmla="val 25000" name="adj3"/>
              <a:gd fmla="val 43750" name="adj4"/>
            </a:avLst>
          </a:prstGeom>
          <a:solidFill>
            <a:srgbClr val="F1C23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 rot="5400000">
            <a:off x="4380496" y="2340613"/>
            <a:ext cx="574800" cy="502800"/>
          </a:xfrm>
          <a:prstGeom prst="bentArrow">
            <a:avLst>
              <a:gd fmla="val 25000" name="adj1"/>
              <a:gd fmla="val 23975" name="adj2"/>
              <a:gd fmla="val 25000" name="adj3"/>
              <a:gd fmla="val 43750" name="adj4"/>
            </a:avLst>
          </a:prstGeom>
          <a:solidFill>
            <a:srgbClr val="F1C23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Shape 89"/>
          <p:cNvSpPr/>
          <p:nvPr/>
        </p:nvSpPr>
        <p:spPr>
          <a:xfrm rot="5400000">
            <a:off x="6029356" y="3109930"/>
            <a:ext cx="574800" cy="502800"/>
          </a:xfrm>
          <a:prstGeom prst="bentArrow">
            <a:avLst>
              <a:gd fmla="val 25000" name="adj1"/>
              <a:gd fmla="val 23975" name="adj2"/>
              <a:gd fmla="val 25000" name="adj3"/>
              <a:gd fmla="val 43750" name="adj4"/>
            </a:avLst>
          </a:prstGeom>
          <a:solidFill>
            <a:srgbClr val="F1C232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Framework de Análise de Dados</a:t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424141" y="1341475"/>
            <a:ext cx="83526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pt-BR" sz="3000">
                <a:solidFill>
                  <a:srgbClr val="000000"/>
                </a:solidFill>
              </a:rPr>
              <a:t>Exemplo:</a:t>
            </a:r>
            <a:endParaRPr sz="3000">
              <a:solidFill>
                <a:srgbClr val="000000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96" name="Shape 96"/>
          <p:cNvSpPr/>
          <p:nvPr/>
        </p:nvSpPr>
        <p:spPr>
          <a:xfrm>
            <a:off x="549125" y="2270325"/>
            <a:ext cx="2043600" cy="516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FFFFFF"/>
                </a:solidFill>
              </a:rPr>
              <a:t>DEFINA O PROBLEMA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53631" y="2999809"/>
            <a:ext cx="81222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/>
              <a:t>A divulgação dos nossos produtos (e-commerce) no Twitter de youtubers famosos irá melhorar nosso desempenho de vendas?</a:t>
            </a:r>
            <a:endParaRPr sz="2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Framework de Análise de Dados</a:t>
            </a:r>
            <a:endParaRPr/>
          </a:p>
        </p:txBody>
      </p:sp>
      <p:sp>
        <p:nvSpPr>
          <p:cNvPr id="103" name="Shape 103"/>
          <p:cNvSpPr txBox="1"/>
          <p:nvPr/>
        </p:nvSpPr>
        <p:spPr>
          <a:xfrm>
            <a:off x="424141" y="1341475"/>
            <a:ext cx="83526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4" name="Shape 104"/>
          <p:cNvSpPr/>
          <p:nvPr/>
        </p:nvSpPr>
        <p:spPr>
          <a:xfrm>
            <a:off x="424150" y="1276375"/>
            <a:ext cx="2043600" cy="516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DECOMPONHA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424156" y="2318634"/>
            <a:ext cx="81222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2500">
                <a:solidFill>
                  <a:schemeClr val="dk1"/>
                </a:solidFill>
              </a:rPr>
              <a:t>Teremos um aumento no número de acessos ? 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2500">
                <a:solidFill>
                  <a:schemeClr val="dk1"/>
                </a:solidFill>
              </a:rPr>
              <a:t>A taxa de conversão será maior ?</a:t>
            </a:r>
            <a:endParaRPr sz="2500">
              <a:solidFill>
                <a:schemeClr val="dk1"/>
              </a:solidFill>
            </a:endParaRPr>
          </a:p>
          <a:p>
            <a:pPr indent="-38735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Char char="●"/>
            </a:pPr>
            <a:r>
              <a:rPr lang="pt-BR" sz="2500">
                <a:solidFill>
                  <a:schemeClr val="dk1"/>
                </a:solidFill>
              </a:rPr>
              <a:t>Qual será a opinião dos consumidores ?</a:t>
            </a:r>
            <a:endParaRPr sz="25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Framework de Análise de Dados</a:t>
            </a:r>
            <a:endParaRPr/>
          </a:p>
        </p:txBody>
      </p:sp>
      <p:sp>
        <p:nvSpPr>
          <p:cNvPr id="111" name="Shape 111"/>
          <p:cNvSpPr txBox="1"/>
          <p:nvPr/>
        </p:nvSpPr>
        <p:spPr>
          <a:xfrm>
            <a:off x="424141" y="1341475"/>
            <a:ext cx="83526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2" name="Shape 112"/>
          <p:cNvSpPr/>
          <p:nvPr/>
        </p:nvSpPr>
        <p:spPr>
          <a:xfrm>
            <a:off x="424150" y="1276375"/>
            <a:ext cx="2043600" cy="516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AVALIE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13" name="Shape 113"/>
          <p:cNvSpPr txBox="1"/>
          <p:nvPr/>
        </p:nvSpPr>
        <p:spPr>
          <a:xfrm>
            <a:off x="424156" y="1921534"/>
            <a:ext cx="81222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Teremos um aumento no número de acessos ? 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Número de clicks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A taxa de conversão será maior ?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Consulta no banco de dados da empresa.</a:t>
            </a:r>
            <a:endParaRPr sz="2000">
              <a:solidFill>
                <a:schemeClr val="dk1"/>
              </a:solidFill>
            </a:endParaRP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pt-BR" sz="2400">
                <a:solidFill>
                  <a:schemeClr val="dk1"/>
                </a:solidFill>
              </a:rPr>
              <a:t>Qual será a opinião dos consumidores ?</a:t>
            </a:r>
            <a:endParaRPr sz="2400">
              <a:solidFill>
                <a:schemeClr val="dk1"/>
              </a:solidFill>
            </a:endParaRP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○"/>
            </a:pPr>
            <a:r>
              <a:rPr lang="pt-BR" sz="2000">
                <a:solidFill>
                  <a:schemeClr val="dk1"/>
                </a:solidFill>
              </a:rPr>
              <a:t>Análise de sentimentos dos tweets da campanha.</a:t>
            </a:r>
            <a:endParaRPr sz="2000"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Framework de Análise de Dados</a:t>
            </a:r>
            <a:endParaRPr/>
          </a:p>
        </p:txBody>
      </p:sp>
      <p:sp>
        <p:nvSpPr>
          <p:cNvPr id="119" name="Shape 119"/>
          <p:cNvSpPr txBox="1"/>
          <p:nvPr/>
        </p:nvSpPr>
        <p:spPr>
          <a:xfrm>
            <a:off x="424141" y="1341475"/>
            <a:ext cx="83526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0" name="Shape 120"/>
          <p:cNvSpPr/>
          <p:nvPr/>
        </p:nvSpPr>
        <p:spPr>
          <a:xfrm>
            <a:off x="424150" y="1276375"/>
            <a:ext cx="2043600" cy="516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DECIDA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424150" y="2026675"/>
            <a:ext cx="8577000" cy="24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>
                <a:solidFill>
                  <a:schemeClr val="dk1"/>
                </a:solidFill>
              </a:rPr>
              <a:t>Apesar do </a:t>
            </a:r>
            <a:r>
              <a:rPr b="1" lang="pt-BR" sz="2200">
                <a:solidFill>
                  <a:schemeClr val="dk1"/>
                </a:solidFill>
              </a:rPr>
              <a:t>acréscimo de 30% no número de acessos</a:t>
            </a:r>
            <a:r>
              <a:rPr lang="pt-BR" sz="2200">
                <a:solidFill>
                  <a:schemeClr val="dk1"/>
                </a:solidFill>
              </a:rPr>
              <a:t> no nosso site devido a campanha, o </a:t>
            </a:r>
            <a:r>
              <a:rPr b="1" lang="pt-BR" sz="2200">
                <a:solidFill>
                  <a:schemeClr val="dk1"/>
                </a:solidFill>
              </a:rPr>
              <a:t>ticket médio</a:t>
            </a:r>
            <a:r>
              <a:rPr lang="pt-BR" sz="2200">
                <a:solidFill>
                  <a:schemeClr val="dk1"/>
                </a:solidFill>
              </a:rPr>
              <a:t> das compras ficou </a:t>
            </a:r>
            <a:r>
              <a:rPr b="1" lang="pt-BR" sz="2200">
                <a:solidFill>
                  <a:schemeClr val="dk1"/>
                </a:solidFill>
              </a:rPr>
              <a:t>abaixo da nossa média</a:t>
            </a:r>
            <a:r>
              <a:rPr lang="pt-BR" sz="2200">
                <a:solidFill>
                  <a:schemeClr val="dk1"/>
                </a:solidFill>
              </a:rPr>
              <a:t> histórica. Além disso, a </a:t>
            </a:r>
            <a:r>
              <a:rPr b="1" lang="pt-BR" sz="2200">
                <a:solidFill>
                  <a:schemeClr val="dk1"/>
                </a:solidFill>
              </a:rPr>
              <a:t>campanha foi recebida negativamente</a:t>
            </a:r>
            <a:r>
              <a:rPr lang="pt-BR" sz="2200">
                <a:solidFill>
                  <a:schemeClr val="dk1"/>
                </a:solidFill>
              </a:rPr>
              <a:t> pela maior parte dos consumidores que fizeram um tweet sobre o assunto. Portanto, recomenda-se  </a:t>
            </a:r>
            <a:r>
              <a:rPr b="1" lang="pt-BR" sz="2200">
                <a:solidFill>
                  <a:schemeClr val="dk1"/>
                </a:solidFill>
              </a:rPr>
              <a:t>não utilizar esta estratégia</a:t>
            </a:r>
            <a:r>
              <a:rPr lang="pt-BR" sz="2200">
                <a:solidFill>
                  <a:schemeClr val="dk1"/>
                </a:solidFill>
              </a:rPr>
              <a:t>.</a:t>
            </a:r>
            <a:endParaRPr sz="2200">
              <a:solidFill>
                <a:schemeClr val="dk1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Visualização</a:t>
            </a:r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311700" y="1308500"/>
            <a:ext cx="8764200" cy="29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/>
              <a:t>“Visualização de dados é o estudo da representação visual dos dados, definidos como informações que podem ser abstraídas de forma esquemática, incluindo atributos ou variáveis das unidades de informação.”</a:t>
            </a:r>
            <a:endParaRPr i="1" sz="2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2400"/>
              <a:t>“O principal objetivo da visualização de dados é comunicar a informação de maneira clara e efetiva utilizando meios gráficos. ”</a:t>
            </a:r>
            <a:endParaRPr i="1"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